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73" r:id="rId3"/>
    <p:sldId id="257" r:id="rId4"/>
    <p:sldId id="271" r:id="rId5"/>
    <p:sldId id="272" r:id="rId6"/>
    <p:sldId id="259" r:id="rId7"/>
    <p:sldId id="275" r:id="rId8"/>
    <p:sldId id="260" r:id="rId9"/>
    <p:sldId id="261" r:id="rId10"/>
    <p:sldId id="262" r:id="rId11"/>
    <p:sldId id="263" r:id="rId12"/>
    <p:sldId id="265" r:id="rId13"/>
    <p:sldId id="266" r:id="rId14"/>
    <p:sldId id="267" r:id="rId15"/>
    <p:sldId id="268" r:id="rId16"/>
    <p:sldId id="269" r:id="rId17"/>
    <p:sldId id="270" r:id="rId18"/>
    <p:sldId id="274" r:id="rId19"/>
    <p:sldId id="276" r:id="rId20"/>
    <p:sldId id="277" r:id="rId21"/>
    <p:sldId id="278" r:id="rId22"/>
    <p:sldId id="279" r:id="rId23"/>
    <p:sldId id="280" r:id="rId24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3871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000" autoAdjust="0"/>
  </p:normalViewPr>
  <p:slideViewPr>
    <p:cSldViewPr>
      <p:cViewPr varScale="1">
        <p:scale>
          <a:sx n="72" d="100"/>
          <a:sy n="72" d="100"/>
        </p:scale>
        <p:origin x="-11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093324-6E9E-4193-850E-FAEEF1B87376}" type="datetimeFigureOut">
              <a:rPr lang="pt-PT" smtClean="0"/>
              <a:pPr/>
              <a:t>20-05-2010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1E3710-939C-4D82-9118-485BB807911D}" type="slidenum">
              <a:rPr lang="pt-PT" smtClean="0"/>
              <a:pPr/>
              <a:t>‹nº›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1E3710-939C-4D82-9118-485BB807911D}" type="slidenum">
              <a:rPr lang="pt-PT" smtClean="0"/>
              <a:pPr/>
              <a:t>1</a:t>
            </a:fld>
            <a:endParaRPr lang="pt-PT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1E3710-939C-4D82-9118-485BB807911D}" type="slidenum">
              <a:rPr lang="pt-PT" smtClean="0"/>
              <a:pPr/>
              <a:t>11</a:t>
            </a:fld>
            <a:endParaRPr lang="pt-PT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1E3710-939C-4D82-9118-485BB807911D}" type="slidenum">
              <a:rPr lang="pt-PT" smtClean="0"/>
              <a:pPr/>
              <a:t>12</a:t>
            </a:fld>
            <a:endParaRPr lang="pt-PT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1E3710-939C-4D82-9118-485BB807911D}" type="slidenum">
              <a:rPr lang="pt-PT" smtClean="0"/>
              <a:pPr/>
              <a:t>13</a:t>
            </a:fld>
            <a:endParaRPr lang="pt-PT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1E3710-939C-4D82-9118-485BB807911D}" type="slidenum">
              <a:rPr lang="pt-PT" smtClean="0"/>
              <a:pPr/>
              <a:t>14</a:t>
            </a:fld>
            <a:endParaRPr lang="pt-PT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1E3710-939C-4D82-9118-485BB807911D}" type="slidenum">
              <a:rPr lang="pt-PT" smtClean="0"/>
              <a:pPr/>
              <a:t>15</a:t>
            </a:fld>
            <a:endParaRPr lang="pt-PT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1E3710-939C-4D82-9118-485BB807911D}" type="slidenum">
              <a:rPr lang="pt-PT" smtClean="0"/>
              <a:pPr/>
              <a:t>16</a:t>
            </a:fld>
            <a:endParaRPr lang="pt-PT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1E3710-939C-4D82-9118-485BB807911D}" type="slidenum">
              <a:rPr lang="pt-PT" smtClean="0"/>
              <a:pPr/>
              <a:t>17</a:t>
            </a:fld>
            <a:endParaRPr lang="pt-PT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1E3710-939C-4D82-9118-485BB807911D}" type="slidenum">
              <a:rPr lang="pt-PT" smtClean="0"/>
              <a:pPr/>
              <a:t>18</a:t>
            </a:fld>
            <a:endParaRPr lang="pt-P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1E3710-939C-4D82-9118-485BB807911D}" type="slidenum">
              <a:rPr lang="pt-PT" smtClean="0"/>
              <a:pPr/>
              <a:t>2</a:t>
            </a:fld>
            <a:endParaRPr lang="pt-PT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1E3710-939C-4D82-9118-485BB807911D}" type="slidenum">
              <a:rPr lang="pt-PT" smtClean="0"/>
              <a:pPr/>
              <a:t>3</a:t>
            </a:fld>
            <a:endParaRPr lang="pt-PT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1E3710-939C-4D82-9118-485BB807911D}" type="slidenum">
              <a:rPr lang="pt-PT" smtClean="0"/>
              <a:pPr/>
              <a:t>4</a:t>
            </a:fld>
            <a:endParaRPr lang="pt-PT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1E3710-939C-4D82-9118-485BB807911D}" type="slidenum">
              <a:rPr lang="pt-PT" smtClean="0"/>
              <a:pPr/>
              <a:t>5</a:t>
            </a:fld>
            <a:endParaRPr lang="pt-PT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1E3710-939C-4D82-9118-485BB807911D}" type="slidenum">
              <a:rPr lang="pt-PT" smtClean="0"/>
              <a:pPr/>
              <a:t>6</a:t>
            </a:fld>
            <a:endParaRPr lang="pt-PT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1E3710-939C-4D82-9118-485BB807911D}" type="slidenum">
              <a:rPr lang="pt-PT" smtClean="0"/>
              <a:pPr/>
              <a:t>8</a:t>
            </a:fld>
            <a:endParaRPr lang="pt-PT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1E3710-939C-4D82-9118-485BB807911D}" type="slidenum">
              <a:rPr lang="pt-PT" smtClean="0"/>
              <a:pPr/>
              <a:t>9</a:t>
            </a:fld>
            <a:endParaRPr lang="pt-PT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1E3710-939C-4D82-9118-485BB807911D}" type="slidenum">
              <a:rPr lang="pt-PT" smtClean="0"/>
              <a:pPr/>
              <a:t>10</a:t>
            </a:fld>
            <a:endParaRPr lang="pt-P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Faça clique para editar o estilo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932C8-4DC5-4C86-B078-FAC1D86929F4}" type="datetimeFigureOut">
              <a:rPr lang="pt-PT" smtClean="0"/>
              <a:pPr/>
              <a:t>20-05-2010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C05CA-C285-4549-AF0E-74230C474BE3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932C8-4DC5-4C86-B078-FAC1D86929F4}" type="datetimeFigureOut">
              <a:rPr lang="pt-PT" smtClean="0"/>
              <a:pPr/>
              <a:t>20-05-2010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C05CA-C285-4549-AF0E-74230C474BE3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932C8-4DC5-4C86-B078-FAC1D86929F4}" type="datetimeFigureOut">
              <a:rPr lang="pt-PT" smtClean="0"/>
              <a:pPr/>
              <a:t>20-05-2010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C05CA-C285-4549-AF0E-74230C474BE3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932C8-4DC5-4C86-B078-FAC1D86929F4}" type="datetimeFigureOut">
              <a:rPr lang="pt-PT" smtClean="0"/>
              <a:pPr/>
              <a:t>20-05-2010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C05CA-C285-4549-AF0E-74230C474BE3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932C8-4DC5-4C86-B078-FAC1D86929F4}" type="datetimeFigureOut">
              <a:rPr lang="pt-PT" smtClean="0"/>
              <a:pPr/>
              <a:t>20-05-2010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C05CA-C285-4549-AF0E-74230C474BE3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932C8-4DC5-4C86-B078-FAC1D86929F4}" type="datetimeFigureOut">
              <a:rPr lang="pt-PT" smtClean="0"/>
              <a:pPr/>
              <a:t>20-05-2010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C05CA-C285-4549-AF0E-74230C474BE3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932C8-4DC5-4C86-B078-FAC1D86929F4}" type="datetimeFigureOut">
              <a:rPr lang="pt-PT" smtClean="0"/>
              <a:pPr/>
              <a:t>20-05-2010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C05CA-C285-4549-AF0E-74230C474BE3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932C8-4DC5-4C86-B078-FAC1D86929F4}" type="datetimeFigureOut">
              <a:rPr lang="pt-PT" smtClean="0"/>
              <a:pPr/>
              <a:t>20-05-2010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C05CA-C285-4549-AF0E-74230C474BE3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932C8-4DC5-4C86-B078-FAC1D86929F4}" type="datetimeFigureOut">
              <a:rPr lang="pt-PT" smtClean="0"/>
              <a:pPr/>
              <a:t>20-05-2010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C05CA-C285-4549-AF0E-74230C474BE3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932C8-4DC5-4C86-B078-FAC1D86929F4}" type="datetimeFigureOut">
              <a:rPr lang="pt-PT" smtClean="0"/>
              <a:pPr/>
              <a:t>20-05-2010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C05CA-C285-4549-AF0E-74230C474BE3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932C8-4DC5-4C86-B078-FAC1D86929F4}" type="datetimeFigureOut">
              <a:rPr lang="pt-PT" smtClean="0"/>
              <a:pPr/>
              <a:t>20-05-2010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C05CA-C285-4549-AF0E-74230C474BE3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D932C8-4DC5-4C86-B078-FAC1D86929F4}" type="datetimeFigureOut">
              <a:rPr lang="pt-PT" smtClean="0"/>
              <a:pPr/>
              <a:t>20-05-2010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CC05CA-C285-4549-AF0E-74230C474BE3}" type="slidenum">
              <a:rPr lang="pt-PT" smtClean="0"/>
              <a:pPr/>
              <a:t>‹nº›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-QK6fSabOYs&amp;feature=related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-214346" y="500042"/>
            <a:ext cx="7772400" cy="1470025"/>
          </a:xfrm>
        </p:spPr>
        <p:txBody>
          <a:bodyPr>
            <a:noAutofit/>
          </a:bodyPr>
          <a:lstStyle/>
          <a:p>
            <a:r>
              <a:rPr lang="pt-PT" sz="8000" b="1" dirty="0" smtClean="0">
                <a:solidFill>
                  <a:srgbClr val="038713"/>
                </a:solidFill>
                <a:latin typeface="Algerian" pitchFamily="82" charset="0"/>
              </a:rPr>
              <a:t>Empresas de biomassa</a:t>
            </a:r>
            <a:endParaRPr lang="pt-PT" sz="8000" b="1" dirty="0">
              <a:solidFill>
                <a:srgbClr val="038713"/>
              </a:solidFill>
              <a:latin typeface="Algerian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785794"/>
            <a:ext cx="8675557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PT" sz="31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pt-PT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pt-PT" sz="31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pt-PT" sz="3100" b="1" dirty="0">
                <a:latin typeface="Times New Roman" pitchFamily="18" charset="0"/>
                <a:cs typeface="Times New Roman" pitchFamily="18" charset="0"/>
              </a:rPr>
            </a:br>
            <a:r>
              <a:rPr lang="pt-PT" sz="3100" b="1" dirty="0" smtClean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A biomassa florestal é uma fonte de energia que deriva dos produtos e subprodutos da floresta, tais como:</a:t>
            </a:r>
            <a:r>
              <a:rPr lang="pt-PT" b="1" dirty="0" smtClean="0"/>
              <a:t/>
            </a:r>
            <a:br>
              <a:rPr lang="pt-PT" b="1" dirty="0" smtClean="0"/>
            </a:b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PT" b="1" dirty="0"/>
          </a:p>
          <a:p>
            <a:pPr lvl="1"/>
            <a:endParaRPr lang="pt-PT" dirty="0"/>
          </a:p>
        </p:txBody>
      </p:sp>
      <p:sp>
        <p:nvSpPr>
          <p:cNvPr id="4" name="Marcador de Posição de Conteúdo 2"/>
          <p:cNvSpPr txBox="1">
            <a:spLocks/>
          </p:cNvSpPr>
          <p:nvPr/>
        </p:nvSpPr>
        <p:spPr>
          <a:xfrm>
            <a:off x="357158" y="178592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pt-PT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Rolaria fina</a:t>
            </a:r>
            <a:r>
              <a:rPr kumimoji="0" lang="pt-PT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pt-PT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(Rolaria contaminada sem outro aproveitamento)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PT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PT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7224" y="3643314"/>
            <a:ext cx="3019425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2066" y="3786190"/>
            <a:ext cx="287655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28596" y="785794"/>
            <a:ext cx="8229600" cy="4525963"/>
          </a:xfrm>
        </p:spPr>
        <p:txBody>
          <a:bodyPr/>
          <a:lstStyle/>
          <a:p>
            <a:r>
              <a:rPr lang="pt-PT" dirty="0" smtClean="0"/>
              <a:t>Raízes</a:t>
            </a:r>
            <a:endParaRPr lang="pt-PT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57356" y="2000240"/>
            <a:ext cx="5214974" cy="3894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500034" y="928670"/>
            <a:ext cx="8229600" cy="4525963"/>
          </a:xfrm>
        </p:spPr>
        <p:txBody>
          <a:bodyPr/>
          <a:lstStyle/>
          <a:p>
            <a:r>
              <a:rPr lang="pt-PT" dirty="0"/>
              <a:t>Resíduos provenientes de corte: </a:t>
            </a:r>
            <a:r>
              <a:rPr lang="pt-PT" dirty="0" smtClean="0"/>
              <a:t>casca, bicadas</a:t>
            </a:r>
            <a:r>
              <a:rPr lang="pt-PT" dirty="0"/>
              <a:t>, </a:t>
            </a:r>
            <a:r>
              <a:rPr lang="pt-PT" dirty="0" smtClean="0"/>
              <a:t>ramos e resíduos </a:t>
            </a:r>
            <a:r>
              <a:rPr lang="pt-PT" dirty="0"/>
              <a:t>provenientes de limpezas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8992" y="2214554"/>
            <a:ext cx="4429156" cy="424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sz="3200" b="1" dirty="0"/>
              <a:t>Potencial disponível de biomassa florestal:</a:t>
            </a:r>
            <a:endParaRPr lang="pt-PT" sz="32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10" y="1785926"/>
            <a:ext cx="7900047" cy="4024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b="1" dirty="0">
                <a:solidFill>
                  <a:schemeClr val="accent3">
                    <a:lumMod val="50000"/>
                  </a:schemeClr>
                </a:solidFill>
              </a:rPr>
              <a:t>Análise SWOT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PT" dirty="0" smtClean="0"/>
              <a:t>A Análise SWOT é um sistema simples para posicionar ou verificar a posição estratégica da empresa no ambiente em questão</a:t>
            </a:r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158" y="1000108"/>
            <a:ext cx="8229600" cy="4525963"/>
          </a:xfrm>
        </p:spPr>
        <p:txBody>
          <a:bodyPr>
            <a:normAutofit/>
          </a:bodyPr>
          <a:lstStyle/>
          <a:p>
            <a:r>
              <a:rPr lang="pt-PT" sz="4000" dirty="0" smtClean="0"/>
              <a:t>Oportunidades:</a:t>
            </a:r>
          </a:p>
          <a:p>
            <a:endParaRPr lang="pt-PT" sz="2000" dirty="0" smtClean="0"/>
          </a:p>
          <a:p>
            <a:pPr lvl="1"/>
            <a:r>
              <a:rPr lang="pt-PT" dirty="0" smtClean="0"/>
              <a:t> </a:t>
            </a:r>
            <a:r>
              <a:rPr lang="pt-PT" sz="3200" dirty="0"/>
              <a:t>Clima mundial comunitário </a:t>
            </a:r>
            <a:r>
              <a:rPr lang="pt-PT" sz="3200" dirty="0" smtClean="0"/>
              <a:t>favorável;</a:t>
            </a:r>
            <a:endParaRPr lang="pt-PT" sz="3200" dirty="0"/>
          </a:p>
          <a:p>
            <a:pPr lvl="1"/>
            <a:r>
              <a:rPr lang="pt-PT" sz="3200" dirty="0" smtClean="0"/>
              <a:t>Aumento </a:t>
            </a:r>
            <a:r>
              <a:rPr lang="pt-PT" sz="3200" dirty="0"/>
              <a:t>do preço das MP no </a:t>
            </a:r>
            <a:r>
              <a:rPr lang="pt-PT" sz="3200" dirty="0" smtClean="0"/>
              <a:t>mercado; mundial</a:t>
            </a:r>
            <a:endParaRPr lang="pt-PT" sz="3200" dirty="0"/>
          </a:p>
          <a:p>
            <a:pPr lvl="1"/>
            <a:r>
              <a:rPr lang="pt-PT" sz="3200" dirty="0" smtClean="0"/>
              <a:t>Diminuição </a:t>
            </a:r>
            <a:r>
              <a:rPr lang="pt-PT" sz="3200" dirty="0"/>
              <a:t>da dependência energética </a:t>
            </a:r>
            <a:r>
              <a:rPr lang="pt-PT" sz="3200" dirty="0" smtClean="0"/>
              <a:t>do petróleo;</a:t>
            </a:r>
            <a:endParaRPr lang="pt-PT" sz="3200" dirty="0"/>
          </a:p>
          <a:p>
            <a:pPr lvl="1"/>
            <a:r>
              <a:rPr lang="pt-PT" sz="3200" dirty="0" smtClean="0"/>
              <a:t> </a:t>
            </a:r>
            <a:r>
              <a:rPr lang="pt-PT" sz="3200" dirty="0"/>
              <a:t>Criação de </a:t>
            </a:r>
            <a:r>
              <a:rPr lang="pt-PT" sz="3200" dirty="0" smtClean="0"/>
              <a:t>emprego;</a:t>
            </a:r>
            <a:endParaRPr lang="pt-PT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28596" y="928670"/>
            <a:ext cx="8229600" cy="4525963"/>
          </a:xfrm>
        </p:spPr>
        <p:txBody>
          <a:bodyPr/>
          <a:lstStyle/>
          <a:p>
            <a:r>
              <a:rPr lang="pt-PT" sz="4000" dirty="0" smtClean="0"/>
              <a:t>Ameaças</a:t>
            </a:r>
          </a:p>
          <a:p>
            <a:endParaRPr lang="pt-PT" sz="2000" dirty="0" smtClean="0"/>
          </a:p>
          <a:p>
            <a:pPr lvl="1"/>
            <a:r>
              <a:rPr lang="pt-PT" sz="3200" dirty="0" smtClean="0"/>
              <a:t>Posição </a:t>
            </a:r>
            <a:r>
              <a:rPr lang="pt-PT" sz="3200" dirty="0"/>
              <a:t>monopolista da procura no </a:t>
            </a:r>
            <a:r>
              <a:rPr lang="pt-PT" sz="3200" dirty="0" smtClean="0"/>
              <a:t>sector petrolífero</a:t>
            </a:r>
            <a:endParaRPr lang="pt-PT" sz="3200" dirty="0"/>
          </a:p>
          <a:p>
            <a:pPr lvl="1"/>
            <a:r>
              <a:rPr lang="pt-PT" sz="3200" dirty="0" smtClean="0"/>
              <a:t>Situação </a:t>
            </a:r>
            <a:r>
              <a:rPr lang="pt-PT" sz="3200" dirty="0"/>
              <a:t>orçamental do </a:t>
            </a:r>
            <a:r>
              <a:rPr lang="pt-PT" sz="3200" dirty="0" smtClean="0"/>
              <a:t>País</a:t>
            </a:r>
            <a:endParaRPr lang="pt-PT" sz="3200" dirty="0"/>
          </a:p>
          <a:p>
            <a:pPr lvl="1"/>
            <a:r>
              <a:rPr lang="pt-PT" sz="3200" dirty="0" smtClean="0"/>
              <a:t>Clima </a:t>
            </a:r>
            <a:r>
              <a:rPr lang="pt-PT" sz="3200" dirty="0"/>
              <a:t>menos próprio para </a:t>
            </a:r>
            <a:r>
              <a:rPr lang="pt-PT" sz="3200" dirty="0" smtClean="0"/>
              <a:t>algumas culturas </a:t>
            </a:r>
            <a:r>
              <a:rPr lang="pt-PT" sz="3200" dirty="0"/>
              <a:t>energéticas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500034" y="1000108"/>
            <a:ext cx="8229600" cy="4525963"/>
          </a:xfrm>
        </p:spPr>
        <p:txBody>
          <a:bodyPr/>
          <a:lstStyle/>
          <a:p>
            <a:r>
              <a:rPr lang="pt-PT" sz="4000" dirty="0" smtClean="0"/>
              <a:t>Forças</a:t>
            </a:r>
          </a:p>
          <a:p>
            <a:endParaRPr lang="pt-PT" sz="2000" dirty="0" smtClean="0"/>
          </a:p>
          <a:p>
            <a:pPr lvl="1"/>
            <a:r>
              <a:rPr lang="pt-PT" dirty="0" smtClean="0"/>
              <a:t> </a:t>
            </a:r>
            <a:r>
              <a:rPr lang="pt-PT" dirty="0"/>
              <a:t>Disponibilidade de terrenos</a:t>
            </a:r>
          </a:p>
          <a:p>
            <a:pPr lvl="1"/>
            <a:r>
              <a:rPr lang="pt-PT" dirty="0" smtClean="0"/>
              <a:t>Disponibilidade </a:t>
            </a:r>
            <a:r>
              <a:rPr lang="pt-PT" dirty="0"/>
              <a:t>de </a:t>
            </a:r>
            <a:r>
              <a:rPr lang="pt-PT" dirty="0" smtClean="0"/>
              <a:t>recurso</a:t>
            </a:r>
          </a:p>
          <a:p>
            <a:pPr lvl="1">
              <a:buNone/>
            </a:pPr>
            <a:endParaRPr lang="pt-PT" dirty="0"/>
          </a:p>
          <a:p>
            <a:r>
              <a:rPr lang="pt-PT" dirty="0" smtClean="0"/>
              <a:t> </a:t>
            </a:r>
            <a:r>
              <a:rPr lang="pt-PT" sz="4000" dirty="0" smtClean="0"/>
              <a:t>Fraquezas</a:t>
            </a:r>
          </a:p>
          <a:p>
            <a:endParaRPr lang="pt-PT" sz="2000" dirty="0"/>
          </a:p>
          <a:p>
            <a:pPr lvl="1"/>
            <a:r>
              <a:rPr lang="pt-PT" dirty="0" smtClean="0"/>
              <a:t> </a:t>
            </a:r>
            <a:r>
              <a:rPr lang="pt-PT" dirty="0"/>
              <a:t>Competitividade esta dependente </a:t>
            </a:r>
            <a:r>
              <a:rPr lang="pt-PT" dirty="0" smtClean="0"/>
              <a:t>de subsídios</a:t>
            </a:r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28596" y="2143116"/>
            <a:ext cx="8429684" cy="1643066"/>
          </a:xfrm>
        </p:spPr>
        <p:txBody>
          <a:bodyPr>
            <a:noAutofit/>
          </a:bodyPr>
          <a:lstStyle/>
          <a:p>
            <a:r>
              <a:rPr lang="pt-PT" sz="6000" b="1" dirty="0" smtClean="0">
                <a:solidFill>
                  <a:schemeClr val="accent3">
                    <a:lumMod val="50000"/>
                  </a:schemeClr>
                </a:solidFill>
                <a:latin typeface="Arial Rounded MT Bold" pitchFamily="34" charset="0"/>
              </a:rPr>
              <a:t>Funcionamento da empresa</a:t>
            </a:r>
            <a:endParaRPr lang="pt-PT" sz="6000" b="1" dirty="0">
              <a:solidFill>
                <a:schemeClr val="accent3">
                  <a:lumMod val="50000"/>
                </a:schemeClr>
              </a:solidFill>
              <a:latin typeface="Arial Rounded MT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b="1" dirty="0" smtClean="0">
                <a:solidFill>
                  <a:schemeClr val="accent3">
                    <a:lumMod val="50000"/>
                  </a:schemeClr>
                </a:solidFill>
              </a:rPr>
              <a:t>O que é a biomassa?</a:t>
            </a:r>
            <a:endParaRPr lang="pt-PT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PT" sz="2800" dirty="0" smtClean="0"/>
              <a:t>É uma energia renovável porque oferece grande disponibilidade e garantia</a:t>
            </a:r>
          </a:p>
          <a:p>
            <a:r>
              <a:rPr lang="pt-PT" sz="2800" dirty="0" smtClean="0"/>
              <a:t>Energia que se obtém através da transformação de produtos de origem animal e vegetal</a:t>
            </a:r>
          </a:p>
          <a:p>
            <a:pPr>
              <a:buNone/>
            </a:pPr>
            <a:endParaRPr lang="pt-PT" dirty="0"/>
          </a:p>
        </p:txBody>
      </p:sp>
      <p:pic>
        <p:nvPicPr>
          <p:cNvPr id="32770" name="Picture 2" descr="http://c2.quickcachr.fotos.sapo.pt/i/o1001bc8d/5854696_N9QHT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28926" y="3643314"/>
            <a:ext cx="2928958" cy="28036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ângulo 2"/>
          <p:cNvSpPr/>
          <p:nvPr/>
        </p:nvSpPr>
        <p:spPr>
          <a:xfrm>
            <a:off x="2357422" y="2500306"/>
            <a:ext cx="435771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PT" sz="8000" dirty="0" smtClean="0">
                <a:solidFill>
                  <a:schemeClr val="accent3">
                    <a:lumMod val="50000"/>
                  </a:schemeClr>
                </a:solidFill>
                <a:latin typeface="Aharoni" pitchFamily="2" charset="-79"/>
                <a:cs typeface="Aharoni" pitchFamily="2" charset="-79"/>
                <a:hlinkClick r:id="rId3"/>
              </a:rPr>
              <a:t>Vídeo</a:t>
            </a:r>
            <a:r>
              <a:rPr lang="pt-PT" sz="8000" dirty="0" smtClean="0">
                <a:solidFill>
                  <a:schemeClr val="accent3">
                    <a:lumMod val="50000"/>
                  </a:schemeClr>
                </a:solidFill>
                <a:latin typeface="Aharoni" pitchFamily="2" charset="-79"/>
                <a:cs typeface="Aharoni" pitchFamily="2" charset="-79"/>
              </a:rPr>
              <a:t> </a:t>
            </a:r>
            <a:endParaRPr lang="pt-PT" sz="8000" dirty="0">
              <a:solidFill>
                <a:schemeClr val="accent3">
                  <a:lumMod val="50000"/>
                </a:schemeClr>
              </a:solidFill>
              <a:latin typeface="Aharoni" pitchFamily="2" charset="-79"/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b="1" dirty="0" smtClean="0">
                <a:solidFill>
                  <a:schemeClr val="accent3">
                    <a:lumMod val="50000"/>
                  </a:schemeClr>
                </a:solidFill>
              </a:rPr>
              <a:t>Curiosidades</a:t>
            </a:r>
            <a:endParaRPr lang="pt-PT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PT" dirty="0" smtClean="0"/>
              <a:t>Instalação </a:t>
            </a:r>
            <a:r>
              <a:rPr lang="pt-PT" dirty="0" smtClean="0"/>
              <a:t>em Mangualde de uma Central de </a:t>
            </a:r>
            <a:r>
              <a:rPr lang="pt-PT" dirty="0" smtClean="0"/>
              <a:t>Biomassa; 2006</a:t>
            </a:r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1142984"/>
            <a:ext cx="8229600" cy="1143000"/>
          </a:xfrm>
        </p:spPr>
        <p:txBody>
          <a:bodyPr>
            <a:noAutofit/>
          </a:bodyPr>
          <a:lstStyle/>
          <a:p>
            <a:r>
              <a:rPr lang="pt-PT" sz="9600" dirty="0" smtClean="0">
                <a:solidFill>
                  <a:schemeClr val="accent3">
                    <a:lumMod val="50000"/>
                  </a:schemeClr>
                </a:solidFill>
                <a:latin typeface="Aharoni" pitchFamily="2" charset="-79"/>
                <a:cs typeface="Aharoni" pitchFamily="2" charset="-79"/>
              </a:rPr>
              <a:t>Q</a:t>
            </a:r>
            <a:r>
              <a:rPr lang="pt-PT" sz="9600" dirty="0" smtClean="0">
                <a:solidFill>
                  <a:schemeClr val="accent3">
                    <a:lumMod val="50000"/>
                  </a:schemeClr>
                </a:solidFill>
                <a:latin typeface="Aharoni" pitchFamily="2" charset="-79"/>
                <a:cs typeface="Aharoni" pitchFamily="2" charset="-79"/>
              </a:rPr>
              <a:t>uestões</a:t>
            </a:r>
            <a:endParaRPr lang="pt-PT" sz="9600" dirty="0">
              <a:solidFill>
                <a:schemeClr val="accent3">
                  <a:lumMod val="50000"/>
                </a:schemeClr>
              </a:solidFill>
              <a:latin typeface="Aharoni" pitchFamily="2" charset="-79"/>
              <a:cs typeface="Aharoni" pitchFamily="2" charset="-79"/>
            </a:endParaRPr>
          </a:p>
        </p:txBody>
      </p:sp>
      <p:pic>
        <p:nvPicPr>
          <p:cNvPr id="1026" name="Picture 2" descr="http://animadospt.paginas.sapo.pt/personagens/magico1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68" y="3286124"/>
            <a:ext cx="2143140" cy="21431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28596" y="128586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pt-PT" sz="9600" dirty="0" smtClean="0"/>
              <a:t>Fim</a:t>
            </a:r>
            <a:r>
              <a:rPr lang="pt-PT" dirty="0" smtClean="0"/>
              <a:t>…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1714480" y="1643050"/>
            <a:ext cx="6472254" cy="2357454"/>
          </a:xfrm>
        </p:spPr>
        <p:txBody>
          <a:bodyPr>
            <a:noAutofit/>
          </a:bodyPr>
          <a:lstStyle/>
          <a:p>
            <a:pPr algn="ctr"/>
            <a:endParaRPr lang="pt-PT" sz="4400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algn="ctr"/>
            <a:endParaRPr lang="pt-PT" sz="4400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algn="ctr">
              <a:buNone/>
            </a:pPr>
            <a:r>
              <a:rPr lang="pt-PT" sz="4400" dirty="0" smtClean="0">
                <a:solidFill>
                  <a:schemeClr val="accent3">
                    <a:lumMod val="50000"/>
                  </a:schemeClr>
                </a:solidFill>
              </a:rPr>
              <a:t>Biomassa para um futuro melhor…</a:t>
            </a:r>
            <a:endParaRPr lang="pt-PT" sz="4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2214546" y="5286388"/>
            <a:ext cx="46434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5400" dirty="0" err="1" smtClean="0">
                <a:solidFill>
                  <a:srgbClr val="00B050"/>
                </a:solidFill>
              </a:rPr>
              <a:t>Team</a:t>
            </a:r>
            <a:r>
              <a:rPr lang="pt-PT" sz="5400" dirty="0" smtClean="0">
                <a:solidFill>
                  <a:srgbClr val="00B050"/>
                </a:solidFill>
              </a:rPr>
              <a:t> </a:t>
            </a:r>
            <a:r>
              <a:rPr lang="pt-PT" sz="5400" dirty="0" err="1" smtClean="0">
                <a:solidFill>
                  <a:srgbClr val="00B050"/>
                </a:solidFill>
              </a:rPr>
              <a:t>green</a:t>
            </a:r>
            <a:r>
              <a:rPr lang="pt-PT" sz="5400" dirty="0" smtClean="0">
                <a:solidFill>
                  <a:srgbClr val="00B050"/>
                </a:solidFill>
              </a:rPr>
              <a:t> </a:t>
            </a:r>
            <a:endParaRPr lang="pt-PT" sz="5400" dirty="0">
              <a:solidFill>
                <a:srgbClr val="00B050"/>
              </a:solidFill>
            </a:endParaRPr>
          </a:p>
        </p:txBody>
      </p:sp>
      <p:pic>
        <p:nvPicPr>
          <p:cNvPr id="54274" name="Picture 2" descr="http://animadospt.paginas.sapo.pt/personagens/surpreso01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4071942"/>
            <a:ext cx="1009650" cy="1200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b="1" dirty="0" smtClean="0">
                <a:solidFill>
                  <a:schemeClr val="accent3">
                    <a:lumMod val="50000"/>
                  </a:schemeClr>
                </a:solidFill>
              </a:rPr>
              <a:t>Biomassa como fonte de energia</a:t>
            </a:r>
            <a:endParaRPr lang="pt-PT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pt-PT" dirty="0" smtClean="0"/>
              <a:t>Classificação de biomassa atendendo a sua origem: </a:t>
            </a:r>
          </a:p>
          <a:p>
            <a:r>
              <a:rPr lang="pt-PT" dirty="0" smtClean="0"/>
              <a:t>Biomassa florestal; </a:t>
            </a:r>
          </a:p>
          <a:p>
            <a:pPr>
              <a:buNone/>
            </a:pPr>
            <a:endParaRPr lang="pt-PT" dirty="0" smtClean="0"/>
          </a:p>
          <a:p>
            <a:r>
              <a:rPr lang="pt-PT" dirty="0" smtClean="0"/>
              <a:t>Biomassa agrícola; </a:t>
            </a:r>
          </a:p>
          <a:p>
            <a:pPr>
              <a:buNone/>
            </a:pPr>
            <a:endParaRPr lang="pt-PT" dirty="0" smtClean="0"/>
          </a:p>
          <a:p>
            <a:r>
              <a:rPr lang="pt-PT" dirty="0" smtClean="0"/>
              <a:t>Resíduos urbanos; </a:t>
            </a:r>
          </a:p>
          <a:p>
            <a:pPr>
              <a:buNone/>
            </a:pPr>
            <a:endParaRPr lang="pt-PT" dirty="0"/>
          </a:p>
        </p:txBody>
      </p:sp>
      <p:pic>
        <p:nvPicPr>
          <p:cNvPr id="30722" name="Picture 2" descr="http://filipedebarros.files.wordpress.com/2009/04/biomassa3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4810" y="3000372"/>
            <a:ext cx="4429156" cy="28080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b="1" dirty="0" smtClean="0">
                <a:solidFill>
                  <a:schemeClr val="accent3">
                    <a:lumMod val="50000"/>
                  </a:schemeClr>
                </a:solidFill>
              </a:rPr>
              <a:t>Vantagens da biomassa</a:t>
            </a:r>
            <a:endParaRPr lang="pt-PT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PT" dirty="0" smtClean="0">
                <a:cs typeface="Times New Roman" pitchFamily="18" charset="0"/>
              </a:rPr>
              <a:t>Redução das emissões dos gases de estufa </a:t>
            </a:r>
          </a:p>
          <a:p>
            <a:r>
              <a:rPr lang="pt-PT" dirty="0" smtClean="0">
                <a:cs typeface="Times New Roman" pitchFamily="18" charset="0"/>
              </a:rPr>
              <a:t>Diminui a dependência dos combustíveis fósseis</a:t>
            </a:r>
          </a:p>
          <a:p>
            <a:r>
              <a:rPr lang="pt-PT" dirty="0" smtClean="0">
                <a:cs typeface="Times New Roman" pitchFamily="18" charset="0"/>
              </a:rPr>
              <a:t>Diversidade de recursos disponíveis para produção de energia </a:t>
            </a:r>
          </a:p>
          <a:p>
            <a:r>
              <a:rPr lang="pt-PT" dirty="0" smtClean="0">
                <a:cs typeface="Times New Roman" pitchFamily="18" charset="0"/>
              </a:rPr>
              <a:t>Minimiza o risco de incêndio</a:t>
            </a:r>
          </a:p>
          <a:p>
            <a:r>
              <a:rPr lang="pt-PT" dirty="0" smtClean="0">
                <a:cs typeface="Times New Roman" pitchFamily="18" charset="0"/>
              </a:rPr>
              <a:t>Cria empregos e novas áreas de negócio</a:t>
            </a:r>
          </a:p>
          <a:p>
            <a:pPr>
              <a:buNone/>
            </a:pPr>
            <a:endParaRPr lang="pt-PT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4" name="Picture 2" descr="http://animadospt.paginas.sapo.pt/plantas/arvore16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214290"/>
            <a:ext cx="857250" cy="13335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b="1" dirty="0" smtClean="0">
                <a:solidFill>
                  <a:schemeClr val="accent3">
                    <a:lumMod val="50000"/>
                  </a:schemeClr>
                </a:solidFill>
              </a:rPr>
              <a:t>Desvantagens da biomassa</a:t>
            </a:r>
            <a:endParaRPr lang="pt-PT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pt-PT" dirty="0"/>
              <a:t>A combustão da biomassa dá origem à emissão de alguns </a:t>
            </a:r>
            <a:r>
              <a:rPr lang="pt-PT" dirty="0" smtClean="0"/>
              <a:t>gases</a:t>
            </a:r>
            <a:endParaRPr lang="pt-PT" dirty="0"/>
          </a:p>
          <a:p>
            <a:pPr lvl="0"/>
            <a:r>
              <a:rPr lang="pt-PT" dirty="0"/>
              <a:t>Os impactos ambientais negativos, como a compactação dos solos, erosão, perda de nutrientes no solo, entre </a:t>
            </a:r>
            <a:r>
              <a:rPr lang="pt-PT" dirty="0" smtClean="0"/>
              <a:t>outros</a:t>
            </a:r>
            <a:endParaRPr lang="pt-PT" dirty="0"/>
          </a:p>
          <a:p>
            <a:pPr lvl="0"/>
            <a:r>
              <a:rPr lang="pt-PT" dirty="0"/>
              <a:t>As características e dimensões da floresta podem conduzir a custos </a:t>
            </a:r>
            <a:r>
              <a:rPr lang="pt-PT" dirty="0" smtClean="0"/>
              <a:t>elevados</a:t>
            </a:r>
            <a:endParaRPr lang="pt-PT" dirty="0"/>
          </a:p>
          <a:p>
            <a:pPr lvl="0"/>
            <a:r>
              <a:rPr lang="pt-PT" dirty="0"/>
              <a:t>Uso  alternativo mais interessante de matéria prima, podem limitar o uso como </a:t>
            </a:r>
            <a:r>
              <a:rPr lang="pt-PT" dirty="0" smtClean="0"/>
              <a:t>combustível</a:t>
            </a:r>
            <a:endParaRPr lang="pt-PT" dirty="0"/>
          </a:p>
          <a:p>
            <a:endParaRPr lang="pt-PT" dirty="0"/>
          </a:p>
        </p:txBody>
      </p:sp>
      <p:pic>
        <p:nvPicPr>
          <p:cNvPr id="26628" name="Picture 4" descr="http://animadospt.paginas.sapo.pt/plantas/carnivora01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00958" y="1071546"/>
            <a:ext cx="1428760" cy="16404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b="1" dirty="0" smtClean="0">
                <a:solidFill>
                  <a:schemeClr val="accent3">
                    <a:lumMod val="50000"/>
                  </a:schemeClr>
                </a:solidFill>
              </a:rPr>
              <a:t>Exemplos de biomassa</a:t>
            </a:r>
            <a:endParaRPr lang="pt-PT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dirty="0"/>
              <a:t>Lenha resultante do abate de </a:t>
            </a:r>
            <a:r>
              <a:rPr lang="pt-PT" dirty="0" smtClean="0"/>
              <a:t>árvores</a:t>
            </a:r>
            <a:endParaRPr lang="pt-PT" dirty="0"/>
          </a:p>
          <a:p>
            <a:pPr lvl="0"/>
            <a:r>
              <a:rPr lang="pt-PT" dirty="0"/>
              <a:t>Resíduos provenientes de áreas </a:t>
            </a:r>
            <a:r>
              <a:rPr lang="pt-PT" dirty="0" smtClean="0"/>
              <a:t>ardidas</a:t>
            </a:r>
            <a:endParaRPr lang="pt-PT" dirty="0"/>
          </a:p>
          <a:p>
            <a:pPr lvl="0"/>
            <a:r>
              <a:rPr lang="pt-PT" dirty="0"/>
              <a:t>Resíduos provenientes de limpeza das </a:t>
            </a:r>
            <a:r>
              <a:rPr lang="pt-PT" dirty="0" smtClean="0"/>
              <a:t>florestas</a:t>
            </a:r>
            <a:endParaRPr lang="pt-PT" dirty="0"/>
          </a:p>
          <a:p>
            <a:pPr lvl="0"/>
            <a:r>
              <a:rPr lang="pt-PT" dirty="0"/>
              <a:t>Ramos das </a:t>
            </a:r>
            <a:r>
              <a:rPr lang="pt-PT" dirty="0" smtClean="0"/>
              <a:t>árvores</a:t>
            </a:r>
            <a:endParaRPr lang="pt-PT" dirty="0"/>
          </a:p>
          <a:p>
            <a:pPr lvl="0"/>
            <a:r>
              <a:rPr lang="pt-PT" dirty="0" smtClean="0"/>
              <a:t>Matos</a:t>
            </a:r>
            <a:endParaRPr lang="pt-PT" dirty="0"/>
          </a:p>
          <a:p>
            <a:pPr lvl="0"/>
            <a:r>
              <a:rPr lang="pt-PT" dirty="0"/>
              <a:t>Desperdícios resultantes da indústria transformadora da </a:t>
            </a:r>
            <a:r>
              <a:rPr lang="pt-PT" dirty="0" smtClean="0"/>
              <a:t>madeira</a:t>
            </a:r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 descr="http://images01.olx.pt/ui/4/14/68/50790668_1-lenha-para-lareiras-e-fogoes-50k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982248"/>
            <a:ext cx="2714644" cy="2035984"/>
          </a:xfrm>
          <a:prstGeom prst="rect">
            <a:avLst/>
          </a:prstGeom>
          <a:noFill/>
        </p:spPr>
      </p:pic>
      <p:pic>
        <p:nvPicPr>
          <p:cNvPr id="49158" name="Picture 6" descr="http://www.riosvoadores.com.br/margi/downloads/imagens_imprensa/queimada2007_foto_gerar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4877" y="571481"/>
            <a:ext cx="3429024" cy="2571768"/>
          </a:xfrm>
          <a:prstGeom prst="rect">
            <a:avLst/>
          </a:prstGeom>
          <a:noFill/>
        </p:spPr>
      </p:pic>
      <p:pic>
        <p:nvPicPr>
          <p:cNvPr id="49160" name="Picture 8" descr="http://img.alibaba.com/photo/107485566/Wood_Wast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57422" y="3286124"/>
            <a:ext cx="4286280" cy="32147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b="1" dirty="0" smtClean="0">
                <a:solidFill>
                  <a:schemeClr val="accent3">
                    <a:lumMod val="50000"/>
                  </a:schemeClr>
                </a:solidFill>
              </a:rPr>
              <a:t>Objectivo da biomassa</a:t>
            </a:r>
            <a:endParaRPr lang="pt-PT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blipFill>
            <a:blip r:embed="rId3" cstate="print"/>
            <a:tile tx="0" ty="0" sx="100000" sy="100000" flip="none" algn="tl"/>
          </a:blipFill>
        </p:spPr>
        <p:txBody>
          <a:bodyPr/>
          <a:lstStyle/>
          <a:p>
            <a:r>
              <a:rPr lang="pt-PT" dirty="0" smtClean="0"/>
              <a:t>Utilização directa:</a:t>
            </a:r>
          </a:p>
          <a:p>
            <a:pPr lvl="1"/>
            <a:r>
              <a:rPr lang="pt-PT" dirty="0" smtClean="0"/>
              <a:t>Neste processo utiliza-se a queima directa em que estes resíduos geram calor que pode ser utilizado tanto para o aquecimento doméstico como para processos industriais.</a:t>
            </a:r>
            <a:endParaRPr lang="pt-PT" dirty="0"/>
          </a:p>
          <a:p>
            <a:pPr lvl="1">
              <a:buNone/>
            </a:pPr>
            <a:endParaRPr lang="pt-PT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28596" y="1214422"/>
            <a:ext cx="8229600" cy="4525963"/>
          </a:xfrm>
        </p:spPr>
        <p:txBody>
          <a:bodyPr>
            <a:normAutofit/>
          </a:bodyPr>
          <a:lstStyle/>
          <a:p>
            <a:r>
              <a:rPr lang="pt-PT" dirty="0" smtClean="0"/>
              <a:t>Utilização indirecta:</a:t>
            </a:r>
          </a:p>
          <a:p>
            <a:pPr lvl="1"/>
            <a:r>
              <a:rPr lang="pt-PT" dirty="0" smtClean="0"/>
              <a:t>Este processo tem vários tipos de utilização, tais como:</a:t>
            </a:r>
          </a:p>
          <a:p>
            <a:pPr lvl="2"/>
            <a:r>
              <a:rPr lang="pt-PT" b="1" dirty="0"/>
              <a:t>Produção de electricidade </a:t>
            </a:r>
            <a:r>
              <a:rPr lang="pt-PT" dirty="0"/>
              <a:t>– através da gaseificação e pirólise;</a:t>
            </a:r>
            <a:endParaRPr lang="pt-PT" sz="2000" dirty="0"/>
          </a:p>
          <a:p>
            <a:pPr lvl="2"/>
            <a:r>
              <a:rPr lang="pt-PT" b="1" dirty="0"/>
              <a:t>Bio-combustíveis</a:t>
            </a:r>
            <a:r>
              <a:rPr lang="pt-PT" dirty="0"/>
              <a:t> (quer os combustíveis puros, quer os aditivos) – como o etanol, metanol e biodiesel;</a:t>
            </a:r>
            <a:endParaRPr lang="pt-PT" sz="2000" dirty="0"/>
          </a:p>
          <a:p>
            <a:pPr lvl="2"/>
            <a:r>
              <a:rPr lang="pt-PT" b="1" dirty="0"/>
              <a:t>Biogás </a:t>
            </a:r>
            <a:r>
              <a:rPr lang="pt-PT" b="1" dirty="0" smtClean="0"/>
              <a:t>– </a:t>
            </a:r>
            <a:r>
              <a:rPr lang="pt-PT" dirty="0" smtClean="0"/>
              <a:t>é uma mistura gasosa de dióxido de carbono e metano</a:t>
            </a:r>
            <a:endParaRPr lang="pt-PT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923</TotalTime>
  <Words>430</Words>
  <Application>Microsoft Office PowerPoint</Application>
  <PresentationFormat>Apresentação no Ecrã (4:3)</PresentationFormat>
  <Paragraphs>90</Paragraphs>
  <Slides>23</Slides>
  <Notes>17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23</vt:i4>
      </vt:variant>
    </vt:vector>
  </HeadingPairs>
  <TitlesOfParts>
    <vt:vector size="24" baseType="lpstr">
      <vt:lpstr>Tema do Office</vt:lpstr>
      <vt:lpstr>Empresas de biomassa</vt:lpstr>
      <vt:lpstr>O que é a biomassa?</vt:lpstr>
      <vt:lpstr>Biomassa como fonte de energia</vt:lpstr>
      <vt:lpstr>Vantagens da biomassa</vt:lpstr>
      <vt:lpstr>Desvantagens da biomassa</vt:lpstr>
      <vt:lpstr>Exemplos de biomassa</vt:lpstr>
      <vt:lpstr>Diapositivo 7</vt:lpstr>
      <vt:lpstr>Objectivo da biomassa</vt:lpstr>
      <vt:lpstr>Diapositivo 9</vt:lpstr>
      <vt:lpstr>Diapositivo 10</vt:lpstr>
      <vt:lpstr>  A biomassa florestal é uma fonte de energia que deriva dos produtos e subprodutos da floresta, tais como: </vt:lpstr>
      <vt:lpstr>Diapositivo 12</vt:lpstr>
      <vt:lpstr>Diapositivo 13</vt:lpstr>
      <vt:lpstr>Potencial disponível de biomassa florestal:</vt:lpstr>
      <vt:lpstr>Análise SWOT</vt:lpstr>
      <vt:lpstr>Diapositivo 16</vt:lpstr>
      <vt:lpstr>Diapositivo 17</vt:lpstr>
      <vt:lpstr>Diapositivo 18</vt:lpstr>
      <vt:lpstr>Funcionamento da empresa</vt:lpstr>
      <vt:lpstr>Diapositivo 20</vt:lpstr>
      <vt:lpstr>Curiosidades</vt:lpstr>
      <vt:lpstr>Questões</vt:lpstr>
      <vt:lpstr>Fim…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Biomassa</dc:title>
  <dc:creator>Zé</dc:creator>
  <cp:lastModifiedBy>Samuel</cp:lastModifiedBy>
  <cp:revision>78</cp:revision>
  <dcterms:created xsi:type="dcterms:W3CDTF">2010-05-11T14:59:31Z</dcterms:created>
  <dcterms:modified xsi:type="dcterms:W3CDTF">2010-05-20T17:10:01Z</dcterms:modified>
</cp:coreProperties>
</file>